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9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4241" r:id="rId4"/>
    <p:sldMasterId id="2147484162" r:id="rId5"/>
    <p:sldMasterId id="2147484256" r:id="rId6"/>
    <p:sldMasterId id="2147484265" r:id="rId7"/>
    <p:sldMasterId id="2147484273" r:id="rId8"/>
    <p:sldMasterId id="2147484281" r:id="rId9"/>
    <p:sldMasterId id="2147484289" r:id="rId10"/>
    <p:sldMasterId id="2147484297" r:id="rId11"/>
    <p:sldMasterId id="2147484313" r:id="rId12"/>
    <p:sldMasterId id="2147484321" r:id="rId13"/>
    <p:sldMasterId id="2147484429" r:id="rId14"/>
  </p:sldMasterIdLst>
  <p:notesMasterIdLst>
    <p:notesMasterId r:id="rId28"/>
  </p:notesMasterIdLst>
  <p:handoutMasterIdLst>
    <p:handoutMasterId r:id="rId29"/>
  </p:handoutMasterIdLst>
  <p:sldIdLst>
    <p:sldId id="256" r:id="rId15"/>
    <p:sldId id="294" r:id="rId16"/>
    <p:sldId id="348" r:id="rId17"/>
    <p:sldId id="346" r:id="rId18"/>
    <p:sldId id="349" r:id="rId19"/>
    <p:sldId id="347" r:id="rId20"/>
    <p:sldId id="341" r:id="rId21"/>
    <p:sldId id="344" r:id="rId22"/>
    <p:sldId id="342" r:id="rId23"/>
    <p:sldId id="345" r:id="rId24"/>
    <p:sldId id="343" r:id="rId25"/>
    <p:sldId id="337" r:id="rId26"/>
    <p:sldId id="307" r:id="rId27"/>
  </p:sldIdLst>
  <p:sldSz cx="9144000" cy="6858000" type="screen4x3"/>
  <p:notesSz cx="7010400" cy="9296400"/>
  <p:embeddedFontLst>
    <p:embeddedFont>
      <p:font typeface="Arial Black" panose="020B0A040201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icrosoft Tai Le" panose="020B0502040204020203" pitchFamily="34" charset="0"/>
      <p:regular r:id="rId35"/>
      <p:bold r:id="rId36"/>
    </p:embeddedFont>
    <p:embeddedFont>
      <p:font typeface="Museo For Dell" panose="020B0604020202020204" charset="0"/>
      <p:regular r:id="rId37"/>
      <p:bold r:id="rId38"/>
    </p:embeddedFont>
    <p:embeddedFont>
      <p:font typeface="Museo For Dell 300" panose="02000000000000000000" charset="0"/>
      <p:regular r:id="rId39"/>
    </p:embeddedFont>
    <p:embeddedFont>
      <p:font typeface="Museo Sans For Dell" panose="020B0604020202020204" charset="0"/>
      <p:regular r:id="rId40"/>
      <p:bold r:id="rId41"/>
    </p:embeddedFont>
    <p:embeddedFont>
      <p:font typeface="Museo Sans For Dell" panose="020B0604020202020204" charset="0"/>
      <p:regular r:id="rId40"/>
      <p:bold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1">
          <p15:clr>
            <a:srgbClr val="A4A3A4"/>
          </p15:clr>
        </p15:guide>
        <p15:guide id="2" pos="5577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C"/>
    <a:srgbClr val="0085C3"/>
    <a:srgbClr val="F05B40"/>
    <a:srgbClr val="AAAAAA"/>
    <a:srgbClr val="74CAC7"/>
    <a:srgbClr val="C82B67"/>
    <a:srgbClr val="6E2585"/>
    <a:srgbClr val="EEEEEE"/>
    <a:srgbClr val="BAD80A"/>
    <a:srgbClr val="F7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9276" autoAdjust="0"/>
  </p:normalViewPr>
  <p:slideViewPr>
    <p:cSldViewPr snapToGrid="0">
      <p:cViewPr varScale="1">
        <p:scale>
          <a:sx n="68" d="100"/>
          <a:sy n="68" d="100"/>
        </p:scale>
        <p:origin x="1076" y="48"/>
      </p:cViewPr>
      <p:guideLst>
        <p:guide orient="horz" pos="4111"/>
        <p:guide pos="5577"/>
        <p:guide pos="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9426"/>
    </p:cViewPr>
  </p:sorterViewPr>
  <p:notesViewPr>
    <p:cSldViewPr snapToGrid="0">
      <p:cViewPr varScale="1">
        <p:scale>
          <a:sx n="84" d="100"/>
          <a:sy n="84" d="100"/>
        </p:scale>
        <p:origin x="-3756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font" Target="fonts/font10.fntdata"/><Relationship Id="rId21" Type="http://schemas.openxmlformats.org/officeDocument/2006/relationships/slide" Target="slides/slide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ags" Target="tags/tag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handoutMaster" Target="handoutMasters/handoutMaster1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6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384175"/>
            <a:ext cx="524192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5700" y="687388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ll Blue background">
    <p:bg>
      <p:bgPr>
        <a:solidFill>
          <a:srgbClr val="008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53343" y="367681"/>
            <a:ext cx="5200791" cy="203685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353343" y="2517418"/>
            <a:ext cx="5200791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18870" y="5491886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8856767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Red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025976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753965"/>
      </p:ext>
    </p:extLst>
  </p:cSld>
  <p:clrMapOvr>
    <a:masterClrMapping/>
  </p:clrMapOvr>
  <p:transition spd="med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3478711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667223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565534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20169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3907657"/>
      </p:ext>
    </p:extLst>
  </p:cSld>
  <p:clrMapOvr>
    <a:masterClrMapping/>
  </p:clrMapOvr>
  <p:transition spd="med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73752090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46534661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Red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132305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332399"/>
          </a:xfrm>
        </p:spPr>
        <p:txBody>
          <a:bodyPr/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8211580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erry divider slid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868" y="597311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920117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887364"/>
      </p:ext>
    </p:extLst>
  </p:cSld>
  <p:clrMapOvr>
    <a:masterClrMapping/>
  </p:clrMapOvr>
  <p:transition spd="med"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525673"/>
      </p:ext>
    </p:extLst>
  </p:cSld>
  <p:clrMapOvr>
    <a:masterClrMapping/>
  </p:clrMapOvr>
  <p:transition spd="med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267018"/>
      </p:ext>
    </p:extLst>
  </p:cSld>
  <p:clrMapOvr>
    <a:masterClrMapping/>
  </p:clrMapOvr>
  <p:transition spd="med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675361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392702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43541564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idx="1"/>
          </p:nvPr>
        </p:nvSpPr>
        <p:spPr bwMode="auto">
          <a:xfrm>
            <a:off x="364632" y="2072640"/>
            <a:ext cx="795528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34373582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46355455"/>
      </p:ext>
    </p:extLst>
  </p:cSld>
  <p:clrMapOvr>
    <a:masterClrMapping/>
  </p:clrMapOvr>
  <p:transition spd="med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48401037"/>
      </p:ext>
    </p:extLst>
  </p:cSld>
  <p:clrMapOvr>
    <a:masterClrMapping/>
  </p:clrMapOvr>
  <p:transition spd="med"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erry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87266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6896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0" y="3048002"/>
            <a:ext cx="6896100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4" y="6362702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8278314" y="5731818"/>
            <a:ext cx="599303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493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5200791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3" y="3002846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4121944" y="1543052"/>
            <a:ext cx="5022056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4100513" y="1485902"/>
            <a:ext cx="5072062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5733" y="5132257"/>
            <a:ext cx="1023494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3356929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9755673"/>
      </p:ext>
    </p:extLst>
  </p:cSld>
  <p:clrMapOvr>
    <a:masterClrMapping/>
  </p:clrMapOvr>
  <p:transition spd="med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9314179"/>
      </p:ext>
    </p:extLst>
  </p:cSld>
  <p:clrMapOvr>
    <a:masterClrMapping/>
  </p:clrMapOvr>
  <p:transition spd="med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8035421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1113"/>
      </p:ext>
    </p:extLst>
  </p:cSld>
  <p:clrMapOvr>
    <a:masterClrMapping/>
  </p:clrMapOvr>
  <p:transition spd="med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2" y="365762"/>
            <a:ext cx="5042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59131881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47001837"/>
      </p:ext>
    </p:extLst>
  </p:cSld>
  <p:clrMapOvr>
    <a:masterClrMapping/>
  </p:clrMapOvr>
  <p:transition spd="med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2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26993260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34847463"/>
      </p:ext>
    </p:extLst>
  </p:cSld>
  <p:clrMapOvr>
    <a:masterClrMapping/>
  </p:clrMapOvr>
  <p:transition spd="med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66903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16318195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426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4055386972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37575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17012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93868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37661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7661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89096633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090022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54139426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8999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8229600" cy="4754880"/>
          </a:xfrm>
        </p:spPr>
        <p:txBody>
          <a:bodyPr lIns="0" tIns="0" rIns="0" bIns="0"/>
          <a:lstStyle>
            <a:lvl1pPr>
              <a:spcBef>
                <a:spcPts val="100"/>
              </a:spcBef>
              <a:spcAft>
                <a:spcPts val="100"/>
              </a:spcAft>
              <a:defRPr sz="20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100"/>
              </a:spcBef>
              <a:spcAft>
                <a:spcPts val="100"/>
              </a:spcAft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100"/>
              </a:spcBef>
              <a:spcAft>
                <a:spcPts val="100"/>
              </a:spcAft>
              <a:defRPr sz="14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defRPr sz="12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4502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3168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78823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70916"/>
            <a:ext cx="8262938" cy="189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57944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7" name="Title Placeholder 21"/>
          <p:cNvSpPr>
            <a:spLocks noGrp="1"/>
          </p:cNvSpPr>
          <p:nvPr>
            <p:ph type="ctrTitle"/>
          </p:nvPr>
        </p:nvSpPr>
        <p:spPr>
          <a:xfrm>
            <a:off x="447675" y="2892132"/>
            <a:ext cx="5962650" cy="1006685"/>
          </a:xfrm>
        </p:spPr>
        <p:txBody>
          <a:bodyPr anchor="ctr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7675" y="178117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47675" y="507682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496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538" y="5974411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48423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257260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2729305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846606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837059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6058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76650276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3799226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47609289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ay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9789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Blue divider slide"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142162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8565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56103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1504521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4785095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614928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837565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065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845198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96620796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343509151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534395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810391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Teal divider slide">
    <p:bg>
      <p:bgPr>
        <a:solidFill>
          <a:srgbClr val="74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688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792390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2545267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0772802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9769246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5224609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573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54225711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2238620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17744587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Teal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108257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een 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563" y="597487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156822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941621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652617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768224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949293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343" y="365760"/>
            <a:ext cx="61490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3343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3343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06907099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91418642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65413008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een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399299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Yellow 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946" y="5971979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7336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87381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2137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223848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3045047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35083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4378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7680301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03518134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51029313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Yellow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533543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18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6409690"/>
            <a:ext cx="9144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2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2377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64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6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32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32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5/21/2019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5/21/2019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 bwMode="black">
          <a:xfrm>
            <a:off x="8414830" y="6064111"/>
            <a:ext cx="470835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4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2" y="370595"/>
            <a:ext cx="79552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Box 14" hidden="1"/>
          <p:cNvSpPr txBox="1"/>
          <p:nvPr/>
        </p:nvSpPr>
        <p:spPr>
          <a:xfrm>
            <a:off x="1895477" y="6454881"/>
            <a:ext cx="64953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B8D0290F-9E23-41BA-BCF9-EF3BA4816832}" type="datetime1">
              <a:rPr lang="en-US" sz="10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1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9" descr="whit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" descr="                              Dell - Internal Use - Confidential&#10;"/>
          <p:cNvSpPr txBox="1"/>
          <p:nvPr/>
        </p:nvSpPr>
        <p:spPr>
          <a:xfrm>
            <a:off x="0" y="6460490"/>
            <a:ext cx="9144000" cy="4296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6856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8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9" r:id="rId7"/>
    <p:sldLayoutId id="2147484392" r:id="rId8"/>
    <p:sldLayoutId id="2147484393" r:id="rId9"/>
    <p:sldLayoutId id="2147484394" r:id="rId10"/>
    <p:sldLayoutId id="2147484395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tx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2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Museo Sans For Dell" pitchFamily="2" charset="0"/>
        <a:buChar char="›"/>
        <a:defRPr sz="10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Courier New" panose="02070309020205020404" pitchFamily="49" charset="0"/>
        <a:buChar char="o"/>
        <a:defRPr sz="10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7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722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1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350" r:id="rId9"/>
    <p:sldLayoutId id="2147484368" r:id="rId10"/>
    <p:sldLayoutId id="2147484427" r:id="rId11"/>
    <p:sldLayoutId id="2147484428" r:id="rId12"/>
    <p:sldLayoutId id="2147484421" r:id="rId13"/>
    <p:sldLayoutId id="2147484422" r:id="rId14"/>
    <p:sldLayoutId id="2147484424" r:id="rId1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03897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2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353" r:id="rId9"/>
    <p:sldLayoutId id="2147484388" r:id="rId10"/>
    <p:sldLayoutId id="2147484389" r:id="rId11"/>
    <p:sldLayoutId id="2147484390" r:id="rId12"/>
    <p:sldLayoutId id="214748439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AAAAAA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440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355" r:id="rId9"/>
    <p:sldLayoutId id="2147484366" r:id="rId10"/>
    <p:sldLayoutId id="2147484367" r:id="rId11"/>
    <p:sldLayoutId id="2147484386" r:id="rId12"/>
    <p:sldLayoutId id="214748438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00447C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57585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7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356" r:id="rId9"/>
    <p:sldLayoutId id="2147484370" r:id="rId10"/>
    <p:sldLayoutId id="2147484371" r:id="rId11"/>
    <p:sldLayoutId id="2147484372" r:id="rId12"/>
    <p:sldLayoutId id="2147484373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860425" indent="-171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900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358" r:id="rId9"/>
    <p:sldLayoutId id="2147484374" r:id="rId10"/>
    <p:sldLayoutId id="2147484375" r:id="rId11"/>
    <p:sldLayoutId id="2147484376" r:id="rId12"/>
    <p:sldLayoutId id="214748437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3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950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60" r:id="rId9"/>
    <p:sldLayoutId id="2147484378" r:id="rId10"/>
    <p:sldLayoutId id="2147484379" r:id="rId11"/>
    <p:sldLayoutId id="2147484380" r:id="rId12"/>
    <p:sldLayoutId id="214748438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4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5/21/2019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90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63" r:id="rId9"/>
    <p:sldLayoutId id="2147484382" r:id="rId10"/>
    <p:sldLayoutId id="2147484383" r:id="rId11"/>
    <p:sldLayoutId id="2147484384" r:id="rId12"/>
    <p:sldLayoutId id="2147484385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5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195388" indent="-1714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776" y="338329"/>
            <a:ext cx="5981304" cy="171139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n-US" sz="4000" b="1" dirty="0">
                <a:cs typeface="Microsoft Tai Le" panose="020B0502040204020203" pitchFamily="34" charset="0"/>
              </a:rPr>
              <a:t> With Python I/O and File operations</a:t>
            </a: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r>
              <a:rPr lang="en-US" sz="2700" b="1" dirty="0">
                <a:cs typeface="Microsoft Tai Le" panose="020B0502040204020203" pitchFamily="34" charset="0"/>
              </a:rPr>
              <a:t>Suhail and Balaji</a:t>
            </a:r>
          </a:p>
        </p:txBody>
      </p:sp>
    </p:spTree>
    <p:extLst>
      <p:ext uri="{BB962C8B-B14F-4D97-AF65-F5344CB8AC3E}">
        <p14:creationId xmlns:p14="http://schemas.microsoft.com/office/powerpoint/2010/main" val="1292460572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C0D4-BC10-4FE5-9F9A-3FCC8625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JSON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88376-D9B7-4EC8-81A7-2D13333C1E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Explore the methods loads and dumps in  JSON module</a:t>
            </a:r>
          </a:p>
        </p:txBody>
      </p:sp>
    </p:spTree>
    <p:extLst>
      <p:ext uri="{BB962C8B-B14F-4D97-AF65-F5344CB8AC3E}">
        <p14:creationId xmlns:p14="http://schemas.microsoft.com/office/powerpoint/2010/main" val="412810269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9" y="371942"/>
            <a:ext cx="7930595" cy="853440"/>
          </a:xfrm>
        </p:spPr>
        <p:txBody>
          <a:bodyPr/>
          <a:lstStyle/>
          <a:p>
            <a:r>
              <a:rPr lang="en-US" dirty="0"/>
              <a:t>XML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223DA-B20D-4E3C-88F5-EF130756E46E}"/>
              </a:ext>
            </a:extLst>
          </p:cNvPr>
          <p:cNvSpPr/>
          <p:nvPr/>
        </p:nvSpPr>
        <p:spPr>
          <a:xfrm>
            <a:off x="345779" y="954861"/>
            <a:ext cx="830802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XML stands for extensible Markup Language .XML is also used for storing and exchanging data.XML is just information wrapped in tags.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Example: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&lt;employees&gt;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&lt;employee&gt;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  &lt;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&gt;John&lt;/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 &lt;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&gt;Doe&lt;/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&lt;/employee&gt;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&lt;employee&gt;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  &lt;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&gt;Anna&lt;/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 &lt;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&gt;Smith&lt;/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&lt;/employee&gt;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&lt;employee&gt;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  &lt;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&gt;Peter&lt;/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 &lt;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&gt;Jones&lt;/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&lt;/employee&gt;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&lt;/employees&gt;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 Time Example: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Dell Thin Client Information is stored in the form of XML</a:t>
            </a:r>
          </a:p>
        </p:txBody>
      </p:sp>
    </p:spTree>
    <p:extLst>
      <p:ext uri="{BB962C8B-B14F-4D97-AF65-F5344CB8AC3E}">
        <p14:creationId xmlns:p14="http://schemas.microsoft.com/office/powerpoint/2010/main" val="3930353957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Go through all combinations of File Handling</a:t>
            </a:r>
          </a:p>
          <a:p>
            <a:pPr marL="341312" lvl="1" indent="0">
              <a:buNone/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Try different modules to work with JSON and XML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Try to convert JSON into XML and vice versa</a:t>
            </a:r>
          </a:p>
          <a:p>
            <a:pPr marL="341312" lvl="1" indent="0">
              <a:buNone/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What are the advantages of using JSON and XML ?</a:t>
            </a:r>
          </a:p>
          <a:p>
            <a:pPr marL="341312" lvl="1" indent="0">
              <a:buNone/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 CSV file operations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 Explore on </a:t>
            </a:r>
            <a:r>
              <a:rPr lang="en-US" sz="2000" b="1" dirty="0" err="1"/>
              <a:t>minidom</a:t>
            </a:r>
            <a:r>
              <a:rPr lang="en-US" sz="2000" b="1"/>
              <a:t> xml parser </a:t>
            </a:r>
            <a:endParaRPr lang="en-US" sz="2000" b="1" dirty="0"/>
          </a:p>
          <a:p>
            <a:pPr marL="341312" lvl="1" indent="0">
              <a:buNone/>
            </a:pPr>
            <a:endParaRPr lang="en-US" dirty="0"/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82633272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7F0E4D-C9A2-4A5A-94E3-2BAC8DE5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1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US" sz="800" dirty="0"/>
            </a:br>
            <a:r>
              <a:rPr lang="en-US" sz="2800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32" y="1115123"/>
            <a:ext cx="7871254" cy="452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I/O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File Operations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JSON and XML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JSON Operations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XML Operations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Assignment</a:t>
            </a: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8334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BED17-E74F-4991-A840-0F343569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Input &amp;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B3E5F-3040-4471-9F9A-2F1FB90049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Standard Input : </a:t>
            </a:r>
          </a:p>
          <a:p>
            <a:pPr lvl="1"/>
            <a:r>
              <a:rPr lang="en-US" sz="2000" b="1" dirty="0" err="1"/>
              <a:t>funtion</a:t>
            </a:r>
            <a:r>
              <a:rPr lang="en-US" sz="2000" b="1" dirty="0"/>
              <a:t>  : input()</a:t>
            </a:r>
          </a:p>
          <a:p>
            <a:pPr lvl="1"/>
            <a:r>
              <a:rPr lang="en-US" sz="2000" b="1" dirty="0"/>
              <a:t>Usage: </a:t>
            </a:r>
          </a:p>
          <a:p>
            <a:pPr lvl="2"/>
            <a:r>
              <a:rPr lang="en-US" sz="2000" b="1" dirty="0"/>
              <a:t>Syntax: var = </a:t>
            </a:r>
            <a:r>
              <a:rPr lang="en-US" sz="2000" b="1" dirty="0">
                <a:solidFill>
                  <a:srgbClr val="92D050"/>
                </a:solidFill>
              </a:rPr>
              <a:t>input</a:t>
            </a:r>
            <a:r>
              <a:rPr lang="en-US" sz="2000" b="1" dirty="0"/>
              <a:t>(“Enter a value : “)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Standard Output</a:t>
            </a:r>
          </a:p>
          <a:p>
            <a:pPr lvl="1"/>
            <a:r>
              <a:rPr lang="en-US" sz="2000" b="1" dirty="0"/>
              <a:t>function : </a:t>
            </a:r>
            <a:r>
              <a:rPr lang="en-US" sz="2000" b="1" dirty="0">
                <a:solidFill>
                  <a:srgbClr val="92D050"/>
                </a:solidFill>
              </a:rPr>
              <a:t>print</a:t>
            </a:r>
            <a:r>
              <a:rPr lang="en-US" sz="2000" b="1" dirty="0"/>
              <a:t> ()</a:t>
            </a:r>
          </a:p>
          <a:p>
            <a:pPr lvl="2"/>
            <a:r>
              <a:rPr lang="en-US" sz="1800" b="1" dirty="0"/>
              <a:t>Syntax : print (“&lt;any string&gt;”)</a:t>
            </a:r>
          </a:p>
        </p:txBody>
      </p:sp>
    </p:spTree>
    <p:extLst>
      <p:ext uri="{BB962C8B-B14F-4D97-AF65-F5344CB8AC3E}">
        <p14:creationId xmlns:p14="http://schemas.microsoft.com/office/powerpoint/2010/main" val="385781660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CE643-90BC-4E8D-95A5-9766043E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File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BD578-A945-43D6-AD5D-B075A6FCF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Reading the contents from file</a:t>
            </a:r>
          </a:p>
          <a:p>
            <a:r>
              <a:rPr lang="en-US" sz="2000" dirty="0"/>
              <a:t>Writing the contents to a file – Creating a new file</a:t>
            </a:r>
          </a:p>
          <a:p>
            <a:r>
              <a:rPr lang="en-US" sz="2000" dirty="0"/>
              <a:t>Modifying a existing file – appending a file </a:t>
            </a:r>
          </a:p>
          <a:p>
            <a:endParaRPr lang="en-US" sz="2000" dirty="0"/>
          </a:p>
          <a:p>
            <a:r>
              <a:rPr lang="en-US" sz="2000" dirty="0"/>
              <a:t>Functions</a:t>
            </a:r>
          </a:p>
          <a:p>
            <a:r>
              <a:rPr lang="en-US" sz="2000" dirty="0"/>
              <a:t>Open – To open a file</a:t>
            </a:r>
          </a:p>
          <a:p>
            <a:r>
              <a:rPr lang="en-US" sz="2000" dirty="0"/>
              <a:t>Read – to read the contents in file </a:t>
            </a:r>
          </a:p>
          <a:p>
            <a:r>
              <a:rPr lang="en-US" sz="2000" dirty="0"/>
              <a:t>Write – to write the contents in file </a:t>
            </a:r>
          </a:p>
          <a:p>
            <a:r>
              <a:rPr lang="en-US" sz="2000" dirty="0"/>
              <a:t>Seek – to change the cursor position</a:t>
            </a:r>
          </a:p>
          <a:p>
            <a:r>
              <a:rPr lang="en-US" sz="2000" dirty="0"/>
              <a:t>Tell – returns the current cursor 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1653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88F7BA-BEB4-4721-A42A-80FE3557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File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DD0B9D-849B-44F4-8BC5-0F637E1E83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Syntax:</a:t>
            </a:r>
          </a:p>
          <a:p>
            <a:r>
              <a:rPr lang="en-US" sz="1800" dirty="0" err="1"/>
              <a:t>fileObject</a:t>
            </a:r>
            <a:r>
              <a:rPr lang="en-US" sz="1800" dirty="0"/>
              <a:t> = open(&lt;filename&gt;, mode)</a:t>
            </a:r>
          </a:p>
          <a:p>
            <a:r>
              <a:rPr lang="en-US" sz="1800" dirty="0" err="1"/>
              <a:t>fileObject.close</a:t>
            </a:r>
            <a:r>
              <a:rPr lang="en-US" sz="1800" dirty="0"/>
              <a:t>()</a:t>
            </a:r>
          </a:p>
          <a:p>
            <a:r>
              <a:rPr lang="en-US" sz="1800" dirty="0" err="1"/>
              <a:t>fileObject.write</a:t>
            </a:r>
            <a:r>
              <a:rPr lang="en-US" sz="1800" dirty="0"/>
              <a:t>()</a:t>
            </a:r>
          </a:p>
          <a:p>
            <a:r>
              <a:rPr lang="en-US" sz="1800" dirty="0" err="1"/>
              <a:t>fileObject.tell</a:t>
            </a:r>
            <a:r>
              <a:rPr lang="en-US" sz="1800" dirty="0"/>
              <a:t>()</a:t>
            </a:r>
          </a:p>
          <a:p>
            <a:r>
              <a:rPr lang="en-US" sz="1800" dirty="0" err="1"/>
              <a:t>fileObject.read</a:t>
            </a:r>
            <a:r>
              <a:rPr lang="en-US" sz="1800" dirty="0"/>
              <a:t>(&lt;size&gt;)</a:t>
            </a:r>
          </a:p>
          <a:p>
            <a:r>
              <a:rPr lang="en-US" sz="1800" dirty="0" err="1"/>
              <a:t>fileObject.seek</a:t>
            </a:r>
            <a:r>
              <a:rPr lang="en-US" sz="1800" dirty="0"/>
              <a:t>(offset, from)</a:t>
            </a:r>
          </a:p>
          <a:p>
            <a:pPr lvl="1"/>
            <a:r>
              <a:rPr lang="en-US" sz="1800" dirty="0"/>
              <a:t>From field :</a:t>
            </a:r>
          </a:p>
          <a:p>
            <a:pPr lvl="1"/>
            <a:r>
              <a:rPr lang="en-US" sz="1800" dirty="0"/>
              <a:t>0 – from the beginning of file</a:t>
            </a:r>
          </a:p>
          <a:p>
            <a:pPr lvl="1"/>
            <a:r>
              <a:rPr lang="en-US" sz="1800" dirty="0"/>
              <a:t>1 – from the current cursor position</a:t>
            </a:r>
          </a:p>
          <a:p>
            <a:pPr lvl="1"/>
            <a:r>
              <a:rPr lang="en-US" sz="1800" dirty="0"/>
              <a:t>2 – from the end of file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2427556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B0E12-E760-436A-94FF-477336CE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Directory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2F719-F7E6-4CF2-9DA5-4B20A529D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Make directory</a:t>
            </a:r>
          </a:p>
          <a:p>
            <a:r>
              <a:rPr lang="en-US" sz="2000" dirty="0"/>
              <a:t>Remove directory</a:t>
            </a:r>
          </a:p>
          <a:p>
            <a:r>
              <a:rPr lang="en-US" sz="2000" dirty="0"/>
              <a:t>Change directory</a:t>
            </a:r>
          </a:p>
          <a:p>
            <a:r>
              <a:rPr lang="en-US" sz="2000" dirty="0"/>
              <a:t>Rename file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5133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9" y="371942"/>
            <a:ext cx="7930595" cy="853440"/>
          </a:xfrm>
        </p:spPr>
        <p:txBody>
          <a:bodyPr/>
          <a:lstStyle/>
          <a:p>
            <a:r>
              <a:rPr lang="en-US" dirty="0"/>
              <a:t>JSON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223DA-B20D-4E3C-88F5-EF130756E46E}"/>
              </a:ext>
            </a:extLst>
          </p:cNvPr>
          <p:cNvSpPr/>
          <p:nvPr/>
        </p:nvSpPr>
        <p:spPr>
          <a:xfrm>
            <a:off x="345779" y="954860"/>
            <a:ext cx="8207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JSON is a syntax for storing and exchanging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5EDDE-F07F-4D5E-9068-12479755CA09}"/>
              </a:ext>
            </a:extLst>
          </p:cNvPr>
          <p:cNvSpPr/>
          <p:nvPr/>
        </p:nvSpPr>
        <p:spPr>
          <a:xfrm>
            <a:off x="345779" y="1524247"/>
            <a:ext cx="2821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useo Sans For Dell" panose="02000000000000000000" pitchFamily="2" charset="0"/>
                <a:cs typeface="+mj-cs"/>
              </a:rPr>
              <a:t>JSON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  <a:latin typeface="Museo Sans For Dell" panose="02000000000000000000" pitchFamily="2" charset="0"/>
                <a:cs typeface="+mj-cs"/>
              </a:rPr>
              <a:t>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FC67E-BCBD-4E27-8DC3-744DA728BFB8}"/>
              </a:ext>
            </a:extLst>
          </p:cNvPr>
          <p:cNvSpPr/>
          <p:nvPr/>
        </p:nvSpPr>
        <p:spPr>
          <a:xfrm>
            <a:off x="345779" y="2092512"/>
            <a:ext cx="820750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50000"/>
                  </a:schemeClr>
                </a:solidFill>
              </a:rPr>
              <a:t>Encoding: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Encodes the Python object into a JSON string representation.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b="1" u="sng" dirty="0">
                <a:solidFill>
                  <a:schemeClr val="bg2">
                    <a:lumMod val="50000"/>
                  </a:schemeClr>
                </a:solidFill>
              </a:rPr>
              <a:t>Decoding: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Decodes a JSON-encoded string into a Python object.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Example: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{"employees":[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{ "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":"John", "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":"Doe" },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{ "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":"Anna", "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":"Smith" },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  { "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firstName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":"Peter", "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lastName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":"Jones" }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]}</a:t>
            </a:r>
          </a:p>
          <a:p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Example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: WMS Sends data to the client in the form of JSON</a:t>
            </a:r>
          </a:p>
        </p:txBody>
      </p:sp>
    </p:spTree>
    <p:extLst>
      <p:ext uri="{BB962C8B-B14F-4D97-AF65-F5344CB8AC3E}">
        <p14:creationId xmlns:p14="http://schemas.microsoft.com/office/powerpoint/2010/main" val="1014794919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9" y="371942"/>
            <a:ext cx="7930595" cy="853440"/>
          </a:xfrm>
        </p:spPr>
        <p:txBody>
          <a:bodyPr/>
          <a:lstStyle/>
          <a:p>
            <a:r>
              <a:rPr lang="en-US" dirty="0"/>
              <a:t>JSON Syntax Rules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EE7F4-3630-42CA-978D-7D29067E6D6F}"/>
              </a:ext>
            </a:extLst>
          </p:cNvPr>
          <p:cNvSpPr/>
          <p:nvPr/>
        </p:nvSpPr>
        <p:spPr>
          <a:xfrm>
            <a:off x="345779" y="1225382"/>
            <a:ext cx="7695285" cy="354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/>
            <a:r>
              <a:rPr lang="en-US" sz="1100" b="1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JSON syntax is derived from JavaScript object notation syntax:</a:t>
            </a:r>
          </a:p>
          <a:p>
            <a:pPr marL="0" marR="0"/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in name/value pairs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separated by commas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Curly braces hold objects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 brackets hold arrays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" marR="30480" algn="just">
              <a:lnSpc>
                <a:spcPts val="1800"/>
              </a:lnSpc>
              <a:spcBef>
                <a:spcPts val="500"/>
              </a:spcBef>
              <a:spcAft>
                <a:spcPts val="720"/>
              </a:spcAft>
            </a:pPr>
            <a:r>
              <a:rPr lang="en-US" sz="1100" b="1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Valid Data Types</a:t>
            </a:r>
            <a:endParaRPr lang="en-US" sz="11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" marR="3048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In JSON, values must be one of the following data types:</a:t>
            </a:r>
          </a:p>
          <a:p>
            <a:pPr marL="30480" marR="3048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01930" marR="30480" indent="-17145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 String , Number , an object (JSON object), Array , Boolean ,Null</a:t>
            </a:r>
          </a:p>
          <a:p>
            <a:pPr marL="30480" marR="3048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" marR="3048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JSON values cannot be one of the following data types:</a:t>
            </a:r>
          </a:p>
          <a:p>
            <a:pPr marL="30480" marR="3048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01930" marR="30480" indent="-17145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 Function , Date, Undefined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21018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D8795-9ADE-4BBA-9878-2C100507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9" y="371942"/>
            <a:ext cx="7930595" cy="853440"/>
          </a:xfrm>
        </p:spPr>
        <p:txBody>
          <a:bodyPr/>
          <a:lstStyle/>
          <a:p>
            <a:r>
              <a:rPr lang="en-US" dirty="0"/>
              <a:t>JSON Equivalent in Python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1629F0-E048-4EB6-B4C0-79C67AC6D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1532"/>
              </p:ext>
            </p:extLst>
          </p:nvPr>
        </p:nvGraphicFramePr>
        <p:xfrm>
          <a:off x="886120" y="1376313"/>
          <a:ext cx="7107809" cy="4264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507">
                  <a:extLst>
                    <a:ext uri="{9D8B030D-6E8A-4147-A177-3AD203B41FA5}">
                      <a16:colId xmlns:a16="http://schemas.microsoft.com/office/drawing/2014/main" val="1665139679"/>
                    </a:ext>
                  </a:extLst>
                </a:gridCol>
                <a:gridCol w="2381651">
                  <a:extLst>
                    <a:ext uri="{9D8B030D-6E8A-4147-A177-3AD203B41FA5}">
                      <a16:colId xmlns:a16="http://schemas.microsoft.com/office/drawing/2014/main" val="1768155043"/>
                    </a:ext>
                  </a:extLst>
                </a:gridCol>
                <a:gridCol w="2381651">
                  <a:extLst>
                    <a:ext uri="{9D8B030D-6E8A-4147-A177-3AD203B41FA5}">
                      <a16:colId xmlns:a16="http://schemas.microsoft.com/office/drawing/2014/main" val="1601325405"/>
                    </a:ext>
                  </a:extLst>
                </a:gridCol>
              </a:tblGrid>
              <a:tr h="297259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1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{"employee":{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name":"John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"age":30,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city":"New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York" }}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9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or Tuple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30480" algn="l" defTabSz="914400" rtl="0" eaLnBrk="1" latinLnBrk="0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ts val="72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{"employees":[ "John", "Anna", "Peter" ]}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588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30480" algn="l" defTabSz="914400" rtl="0" eaLnBrk="1" latinLnBrk="0" hangingPunct="1">
                        <a:lnSpc>
                          <a:spcPts val="1800"/>
                        </a:lnSpc>
                        <a:spcBef>
                          <a:spcPts val="500"/>
                        </a:spcBef>
                        <a:spcAft>
                          <a:spcPts val="72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name":"John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}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71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Integer, 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"age":30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494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True/False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True/False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sale":true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}, {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sale":false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0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middlename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":null }</a:t>
                      </a:r>
                    </a:p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3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855961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_Template_4x3_2014_Updated">
  <a:themeElements>
    <a:clrScheme name="Custom 1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E384890-8F9F-4A11-9330-31F5F14C349B}"/>
    </a:ext>
  </a:extLst>
</a:theme>
</file>

<file path=ppt/theme/theme10.xml><?xml version="1.0" encoding="utf-8"?>
<a:theme xmlns:a="http://schemas.openxmlformats.org/drawingml/2006/main" name="Content with Dell Berr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8BAF95F-293E-49F1-9C5A-6A7DFEFCDE30}"/>
    </a:ext>
  </a:extLst>
</a:theme>
</file>

<file path=ppt/theme/theme11.xml><?xml version="1.0" encoding="utf-8"?>
<a:theme xmlns:a="http://schemas.openxmlformats.org/drawingml/2006/main" name="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Dell Blue background 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14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21BA7CA8-7620-4C1E-95A4-65CD1B58CD3B}"/>
    </a:ext>
  </a:extLst>
</a:theme>
</file>

<file path=ppt/theme/theme3.xml><?xml version="1.0" encoding="utf-8"?>
<a:theme xmlns:a="http://schemas.openxmlformats.org/drawingml/2006/main" name="Content with Dell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2936EF5-9C78-4A9F-B13F-C44543044758}"/>
    </a:ext>
  </a:extLst>
</a:theme>
</file>

<file path=ppt/theme/theme4.xml><?xml version="1.0" encoding="utf-8"?>
<a:theme xmlns:a="http://schemas.openxmlformats.org/drawingml/2006/main" name="Content with Dell Gra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AF3762C5-E896-4764-88B9-1C96F93B9BCD}"/>
    </a:ext>
  </a:extLst>
</a:theme>
</file>

<file path=ppt/theme/theme5.xml><?xml version="1.0" encoding="utf-8"?>
<a:theme xmlns:a="http://schemas.openxmlformats.org/drawingml/2006/main" name="Content with Dell Dark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113EF733-E79B-44B7-BFB7-3203CC8C70D7}"/>
    </a:ext>
  </a:extLst>
</a:theme>
</file>

<file path=ppt/theme/theme6.xml><?xml version="1.0" encoding="utf-8"?>
<a:theme xmlns:a="http://schemas.openxmlformats.org/drawingml/2006/main" name="Content with Dell Teal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C4A94E3-FA97-42A4-BA2D-437C73A6F7E5}"/>
    </a:ext>
  </a:extLst>
</a:theme>
</file>

<file path=ppt/theme/theme7.xml><?xml version="1.0" encoding="utf-8"?>
<a:theme xmlns:a="http://schemas.openxmlformats.org/drawingml/2006/main" name="Content with Dell Green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1C20380-6C7B-4A01-A2EA-DEBD17F86DFB}"/>
    </a:ext>
  </a:extLst>
</a:theme>
</file>

<file path=ppt/theme/theme8.xml><?xml version="1.0" encoding="utf-8"?>
<a:theme xmlns:a="http://schemas.openxmlformats.org/drawingml/2006/main" name="Content with Dell Yellow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05AC854-A408-4B81-86C9-67883E0C9BF8}"/>
    </a:ext>
  </a:extLst>
</a:theme>
</file>

<file path=ppt/theme/theme9.xml><?xml version="1.0" encoding="utf-8"?>
<a:theme xmlns:a="http://schemas.openxmlformats.org/drawingml/2006/main" name="Content with Dell Dark Red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32E81F1-70E5-4D00-AE0F-456D020155FE}"/>
    </a:ext>
  </a:extLst>
</a:theme>
</file>

<file path=ppt/theme/themeOverride1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3BDD3-AA35-4F19-A12A-C6462BECFBD1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Dell_Template_4x3_2014_Updated</Template>
  <TotalTime>19090</TotalTime>
  <Words>470</Words>
  <Application>Microsoft Office PowerPoint</Application>
  <PresentationFormat>On-screen Show (4:3)</PresentationFormat>
  <Paragraphs>121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</vt:i4>
      </vt:variant>
    </vt:vector>
  </HeadingPairs>
  <TitlesOfParts>
    <vt:vector size="38" baseType="lpstr">
      <vt:lpstr>Courier New</vt:lpstr>
      <vt:lpstr>Trebuchet MS</vt:lpstr>
      <vt:lpstr>Arial</vt:lpstr>
      <vt:lpstr>Microsoft Tai Le</vt:lpstr>
      <vt:lpstr>Wingdings</vt:lpstr>
      <vt:lpstr>Museo For Dell</vt:lpstr>
      <vt:lpstr>Museo For Dell 300</vt:lpstr>
      <vt:lpstr>Verdana</vt:lpstr>
      <vt:lpstr>Arial Black</vt:lpstr>
      <vt:lpstr>Times New Roman</vt:lpstr>
      <vt:lpstr>Symbol</vt:lpstr>
      <vt:lpstr>Calibri</vt:lpstr>
      <vt:lpstr>Museo Sans For Dell</vt:lpstr>
      <vt:lpstr>Museo Sans For Dell</vt:lpstr>
      <vt:lpstr>Dell_Template_4x3_2014_Updated</vt:lpstr>
      <vt:lpstr>Content Dell Blue background </vt:lpstr>
      <vt:lpstr>Content with Dell Blue footer</vt:lpstr>
      <vt:lpstr>Content with Dell Gray footer</vt:lpstr>
      <vt:lpstr>Content with Dell Dark Blue footer</vt:lpstr>
      <vt:lpstr>Content with Dell Teal footer</vt:lpstr>
      <vt:lpstr>Content with Dell Green footer</vt:lpstr>
      <vt:lpstr>Content with Dell Yellow footer</vt:lpstr>
      <vt:lpstr>Content with Dell Dark Red footer</vt:lpstr>
      <vt:lpstr>Content with Dell Berry footer</vt:lpstr>
      <vt:lpstr>Dell_Template_16x9_2014_Updated</vt:lpstr>
      <vt:lpstr>Working With Python I/O and File operations        Suhail and Balaji</vt:lpstr>
      <vt:lpstr> Agenda</vt:lpstr>
      <vt:lpstr>Standard Input &amp; Output</vt:lpstr>
      <vt:lpstr>File Operations</vt:lpstr>
      <vt:lpstr>File Operations</vt:lpstr>
      <vt:lpstr>Directory Operations</vt:lpstr>
      <vt:lpstr>JSON Overview</vt:lpstr>
      <vt:lpstr>JSON Syntax Rules </vt:lpstr>
      <vt:lpstr>JSON Equivalent in Python</vt:lpstr>
      <vt:lpstr>JSON Assessment</vt:lpstr>
      <vt:lpstr>XML Overview</vt:lpstr>
      <vt:lpstr>Assignments</vt:lpstr>
      <vt:lpstr>   </vt:lpstr>
    </vt:vector>
  </TitlesOfParts>
  <Company>to Wyse Technology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Imprivata</dc:title>
  <dc:creator>chebbar@wyse.com</dc:creator>
  <cp:keywords>Internal Use</cp:keywords>
  <cp:lastModifiedBy>Agoram, Balaji</cp:lastModifiedBy>
  <cp:revision>219</cp:revision>
  <cp:lastPrinted>2014-02-14T16:26:12Z</cp:lastPrinted>
  <dcterms:created xsi:type="dcterms:W3CDTF">2014-07-22T05:05:31Z</dcterms:created>
  <dcterms:modified xsi:type="dcterms:W3CDTF">2019-05-21T08:51:57Z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dedaacc5-af43-40b1-b4a0-d7a6bf3e4cdd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1.2AMER</vt:lpwstr>
  </property>
</Properties>
</file>